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3"/>
  </p:notesMasterIdLst>
  <p:sldIdLst>
    <p:sldId id="256" r:id="rId2"/>
    <p:sldId id="259" r:id="rId3"/>
    <p:sldId id="260" r:id="rId4"/>
    <p:sldId id="258" r:id="rId5"/>
    <p:sldId id="263" r:id="rId6"/>
    <p:sldId id="264" r:id="rId7"/>
    <p:sldId id="34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52" r:id="rId30"/>
    <p:sldId id="353" r:id="rId31"/>
    <p:sldId id="261" r:id="rId32"/>
    <p:sldId id="354" r:id="rId33"/>
    <p:sldId id="355" r:id="rId34"/>
    <p:sldId id="356" r:id="rId35"/>
    <p:sldId id="357" r:id="rId36"/>
    <p:sldId id="347" r:id="rId37"/>
    <p:sldId id="279" r:id="rId38"/>
    <p:sldId id="287" r:id="rId39"/>
    <p:sldId id="262" r:id="rId40"/>
    <p:sldId id="288" r:id="rId41"/>
    <p:sldId id="315" r:id="rId42"/>
    <p:sldId id="289" r:id="rId43"/>
    <p:sldId id="290" r:id="rId44"/>
    <p:sldId id="348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46" r:id="rId62"/>
    <p:sldId id="339" r:id="rId63"/>
    <p:sldId id="340" r:id="rId64"/>
    <p:sldId id="319" r:id="rId65"/>
    <p:sldId id="314" r:id="rId66"/>
    <p:sldId id="358" r:id="rId67"/>
    <p:sldId id="350" r:id="rId68"/>
    <p:sldId id="351" r:id="rId69"/>
    <p:sldId id="316" r:id="rId70"/>
    <p:sldId id="317" r:id="rId71"/>
    <p:sldId id="318" r:id="rId72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74"/>
      <p:bold r:id="rId75"/>
      <p:italic r:id="rId76"/>
      <p:boldItalic r:id="rId77"/>
    </p:embeddedFon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Roboto" panose="02000000000000000000" pitchFamily="2" charset="0"/>
      <p:regular r:id="rId82"/>
      <p:bold r:id="rId83"/>
      <p:italic r:id="rId84"/>
      <p:boldItalic r:id="rId85"/>
    </p:embeddedFont>
    <p:embeddedFont>
      <p:font typeface="Verdana" panose="020B0604030504040204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44"/>
  </p:normalViewPr>
  <p:slideViewPr>
    <p:cSldViewPr snapToGrid="0">
      <p:cViewPr varScale="1">
        <p:scale>
          <a:sx n="134" d="100"/>
          <a:sy n="134" d="100"/>
        </p:scale>
        <p:origin x="144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font" Target="fonts/font16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font" Target="fonts/font15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4.fntdata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br.pinterest.com</a:t>
            </a:r>
            <a:r>
              <a:rPr lang="pt-BR" dirty="0"/>
              <a:t>/pin/420171840237209300/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315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693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7ca10e2e1_0_3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g77ca10e2e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92150"/>
            <a:ext cx="5530850" cy="3455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77ca10e2e1_0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2a052ed8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72a052ed8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http://</a:t>
            </a:r>
            <a:r>
              <a:rPr lang="en" dirty="0" err="1"/>
              <a:t>www.pauldahuach.com.ar</a:t>
            </a:r>
            <a:r>
              <a:rPr lang="en" dirty="0"/>
              <a:t>/program_en.htm#vbNewton1</a:t>
            </a:r>
            <a:endParaRPr dirty="0"/>
          </a:p>
        </p:txBody>
      </p:sp>
      <p:sp>
        <p:nvSpPr>
          <p:cNvPr id="147" name="Google Shape;147;g72a052ed80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949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7ca10e2e1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77ca10e2e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92150"/>
            <a:ext cx="5530850" cy="3455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77ca10e2e1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2400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3823b695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3823b695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f3823b6950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3823b695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3823b695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f3823b6950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b8c33c7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b8c33c7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f9b8c33c7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6f0ad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e6f0ad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7ca10e2e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7ca10e2e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2a052ed8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72a052ed8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http://design.osu.edu/carlson/history/tree/images/box.jpg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http://fuzzyworld.files.wordpress.com/2009/08/computer-ray-tracing.jpg</a:t>
            </a:r>
            <a:endParaRPr/>
          </a:p>
        </p:txBody>
      </p:sp>
      <p:sp>
        <p:nvSpPr>
          <p:cNvPr id="251" name="Google Shape;251;g72a052ed80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fba06984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fba06984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https://</a:t>
            </a:r>
            <a:r>
              <a:rPr lang="en" dirty="0" err="1">
                <a:solidFill>
                  <a:schemeClr val="dk1"/>
                </a:solidFill>
              </a:rPr>
              <a:t>colinbarrebrisebois.com</a:t>
            </a:r>
            <a:r>
              <a:rPr lang="en" dirty="0">
                <a:solidFill>
                  <a:schemeClr val="dk1"/>
                </a:solidFill>
              </a:rPr>
              <a:t>/2015/11/06/finding-next-gen-part-i-the-need-for-robust-and-fast-global-illumination-in-games/</a:t>
            </a:r>
            <a:endParaRPr sz="1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3236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gjVJogIbc?feature=oembed" TargetMode="External"/><Relationship Id="rId4" Type="http://schemas.openxmlformats.org/officeDocument/2006/relationships/image" Target="../media/image8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shape.html#Materi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navigation.html#NavigationInfo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#DirectionalLigh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filament/Filament.md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Cornell_box" TargetMode="Externa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15: Materiais e Iluminação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FF"/>
                  </a:solidFill>
                </a:rPr>
                <a:t>r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𝛂</a:t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000FF"/>
                  </a:solidFill>
                </a:rPr>
                <a:t>P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</a:rPr>
                  <a:t>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38761D"/>
                    </a:solidFill>
                  </a:rPr>
                  <a:t>b</a:t>
                </a:r>
                <a:endParaRPr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50150" y="1370700"/>
            <a:ext cx="37689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Quando ela é perpendicular a duas retas concorrentes desse plano!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017200" y="1478050"/>
            <a:ext cx="4051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>
                <a:solidFill>
                  <a:schemeClr val="dk1"/>
                </a:solidFill>
              </a:rPr>
              <a:t>todas</a:t>
            </a:r>
            <a:r>
              <a:rPr lang="pt-BR" sz="1800">
                <a:solidFill>
                  <a:schemeClr val="dk1"/>
                </a:solidFill>
              </a:rPr>
              <a:t> as retas desse plano que passarem por P.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Dessa forma, r define uma direção que é perpendicular a todas as direções "contidas" no plano 𝛼.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essa direção é única! De fato, se r e s são retas perpendiculares a um mesmo plano, então elas são paralelas entre si.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Conclusão: a direção perpendicular a um plano caracteriza esse plano.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a diferença entre os termos </a:t>
            </a:r>
            <a:r>
              <a:rPr lang="pt-BR" sz="2400" b="1">
                <a:solidFill>
                  <a:srgbClr val="FF9900"/>
                </a:solidFill>
              </a:rPr>
              <a:t>perpendicular</a:t>
            </a:r>
            <a:r>
              <a:rPr lang="pt-BR" sz="2400">
                <a:solidFill>
                  <a:schemeClr val="dk1"/>
                </a:solidFill>
              </a:rPr>
              <a:t>, </a:t>
            </a:r>
            <a:r>
              <a:rPr lang="pt-BR" sz="2400" b="1">
                <a:solidFill>
                  <a:srgbClr val="FF9900"/>
                </a:solidFill>
              </a:rPr>
              <a:t>normal</a:t>
            </a:r>
            <a:r>
              <a:rPr lang="pt-BR" sz="2400">
                <a:solidFill>
                  <a:schemeClr val="dk1"/>
                </a:solidFill>
              </a:rPr>
              <a:t> e </a:t>
            </a:r>
            <a:r>
              <a:rPr lang="pt-BR" sz="2400" b="1">
                <a:solidFill>
                  <a:srgbClr val="FF9900"/>
                </a:solidFill>
              </a:rPr>
              <a:t>ortogonal</a:t>
            </a:r>
            <a:r>
              <a:rPr lang="pt-BR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>
                <a:solidFill>
                  <a:srgbClr val="C62305"/>
                </a:solidFill>
              </a:rPr>
              <a:t>perpendicularidade</a:t>
            </a:r>
            <a:r>
              <a:rPr lang="pt-BR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Se um vetor n tem a direção de uma reta r, perpendicular a um plano 𝛂, então dizemos que n é um </a:t>
            </a:r>
            <a:r>
              <a:rPr lang="pt-BR" sz="2400" b="1">
                <a:solidFill>
                  <a:srgbClr val="38761D"/>
                </a:solidFill>
              </a:rPr>
              <a:t>vetor normal</a:t>
            </a:r>
            <a:r>
              <a:rPr lang="pt-BR" sz="2400">
                <a:solidFill>
                  <a:schemeClr val="dk1"/>
                </a:solidFill>
              </a:rPr>
              <a:t> ao plano 𝛂.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Podemos usar as ideias desenvolvidas até aqui para escrever a equação de um plano!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Sabendo que n = (a,b,c) é um vetor normal a um plano 𝛂, esse plano fica determinado?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NÃO!</a:t>
            </a:r>
            <a:r>
              <a:rPr lang="pt-BR" sz="2400">
                <a:solidFill>
                  <a:schemeClr val="dk1"/>
                </a:solidFill>
              </a:rPr>
              <a:t> É preciso conhecer também um ponto do plano 𝛂. Seja (x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um ponto desse plano.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Os vetores n e (x - 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 -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 -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devem ser perpendiculares entre si. Dessa forma,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Como obter o vetor normal a um plano a partir de dois vetores desse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>
                <a:solidFill>
                  <a:srgbClr val="FF0000"/>
                </a:solidFill>
              </a:rPr>
              <a:t>PRODUTO VETORIAL!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Cálculo de Iluminação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Break</a:t>
            </a: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Adventures of André and Wally B. 1984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Aplicação ao cálculo de iluminação</a:t>
            </a:r>
            <a:endParaRPr sz="4800"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 de Luz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dirty="0"/>
              <a:t>Pontual: </a:t>
            </a:r>
            <a:r>
              <a:rPr lang="en" sz="2000" i="1" dirty="0" err="1"/>
              <a:t>ponto</a:t>
            </a:r>
            <a:r>
              <a:rPr lang="en" sz="2000" i="1" dirty="0"/>
              <a:t> </a:t>
            </a:r>
            <a:r>
              <a:rPr lang="en" sz="2000" i="1" dirty="0" err="1"/>
              <a:t>único</a:t>
            </a:r>
            <a:r>
              <a:rPr lang="en" sz="2000" i="1" dirty="0"/>
              <a:t> que </a:t>
            </a:r>
            <a:r>
              <a:rPr lang="en" sz="2000" i="1" dirty="0" err="1"/>
              <a:t>emana</a:t>
            </a:r>
            <a:r>
              <a:rPr lang="en" sz="2000" i="1" dirty="0"/>
              <a:t> </a:t>
            </a:r>
            <a:r>
              <a:rPr lang="en" sz="2000" i="1" dirty="0" err="1"/>
              <a:t>em</a:t>
            </a:r>
            <a:r>
              <a:rPr lang="en" sz="2000" i="1" dirty="0"/>
              <a:t> </a:t>
            </a:r>
            <a:r>
              <a:rPr lang="en" sz="2000" i="1" dirty="0" err="1"/>
              <a:t>todas</a:t>
            </a:r>
            <a:r>
              <a:rPr lang="en" sz="2000" i="1" dirty="0"/>
              <a:t> as </a:t>
            </a:r>
            <a:r>
              <a:rPr lang="en" sz="2000" i="1" dirty="0" err="1"/>
              <a:t>direções</a:t>
            </a:r>
            <a:endParaRPr sz="220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dirty="0"/>
              <a:t>Direcional:</a:t>
            </a:r>
            <a:r>
              <a:rPr lang="en" sz="2000" i="1" dirty="0"/>
              <a:t> </a:t>
            </a:r>
            <a:r>
              <a:rPr lang="en" sz="2000" i="1" dirty="0" err="1"/>
              <a:t>usadas</a:t>
            </a:r>
            <a:r>
              <a:rPr lang="en" sz="2000" i="1" dirty="0"/>
              <a:t> para luz do sol </a:t>
            </a:r>
            <a:r>
              <a:rPr lang="en" sz="2000" i="1" dirty="0" err="1"/>
              <a:t>ou</a:t>
            </a:r>
            <a:r>
              <a:rPr lang="en" sz="2000" i="1" dirty="0"/>
              <a:t> </a:t>
            </a:r>
            <a:r>
              <a:rPr lang="en" sz="2000" i="1" dirty="0" err="1"/>
              <a:t>luar</a:t>
            </a:r>
            <a:r>
              <a:rPr lang="en" sz="2000" i="1" dirty="0"/>
              <a:t>. (</a:t>
            </a:r>
            <a:r>
              <a:rPr lang="en" sz="2000" i="1" dirty="0" err="1"/>
              <a:t>Frequentemente</a:t>
            </a:r>
            <a:r>
              <a:rPr lang="en" sz="2000" i="1" dirty="0"/>
              <a:t> </a:t>
            </a:r>
            <a:r>
              <a:rPr lang="en" sz="2000" i="1" dirty="0" err="1"/>
              <a:t>como</a:t>
            </a:r>
            <a:r>
              <a:rPr lang="en" sz="2000" i="1" dirty="0"/>
              <a:t> luz principal)</a:t>
            </a:r>
            <a:endParaRPr sz="220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dirty="0"/>
              <a:t>Spot: </a:t>
            </a:r>
            <a:r>
              <a:rPr lang="en" sz="2000" i="1" dirty="0" err="1"/>
              <a:t>foco</a:t>
            </a:r>
            <a:r>
              <a:rPr lang="en" sz="2000" i="1" dirty="0"/>
              <a:t> </a:t>
            </a:r>
            <a:r>
              <a:rPr lang="en" sz="2000" i="1" dirty="0" err="1"/>
              <a:t>em</a:t>
            </a:r>
            <a:r>
              <a:rPr lang="en" sz="2000" i="1" dirty="0"/>
              <a:t> um </a:t>
            </a:r>
            <a:r>
              <a:rPr lang="en" sz="2000" i="1" dirty="0" err="1"/>
              <a:t>único</a:t>
            </a:r>
            <a:r>
              <a:rPr lang="en" sz="2000" i="1" dirty="0"/>
              <a:t> local</a:t>
            </a:r>
            <a:endParaRPr sz="220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dirty="0"/>
              <a:t>Ambiente:</a:t>
            </a:r>
            <a:r>
              <a:rPr lang="en" sz="2000" i="1" dirty="0"/>
              <a:t> se </a:t>
            </a:r>
            <a:r>
              <a:rPr lang="en" sz="2000" i="1" dirty="0" err="1"/>
              <a:t>espalham</a:t>
            </a:r>
            <a:r>
              <a:rPr lang="en" sz="2000" i="1" dirty="0"/>
              <a:t> </a:t>
            </a:r>
            <a:r>
              <a:rPr lang="en" sz="2000" i="1" dirty="0" err="1"/>
              <a:t>por</a:t>
            </a:r>
            <a:r>
              <a:rPr lang="en" sz="2000" i="1" dirty="0"/>
              <a:t> </a:t>
            </a:r>
            <a:r>
              <a:rPr lang="en" sz="2000" i="1" dirty="0" err="1"/>
              <a:t>toda</a:t>
            </a:r>
            <a:r>
              <a:rPr lang="en" sz="2000" i="1" dirty="0"/>
              <a:t> </a:t>
            </a:r>
            <a:r>
              <a:rPr lang="en" sz="2000" i="1" dirty="0" err="1"/>
              <a:t>parte</a:t>
            </a:r>
            <a:r>
              <a:rPr lang="en" sz="2000" i="1" dirty="0"/>
              <a:t>, </a:t>
            </a:r>
            <a:r>
              <a:rPr lang="en" sz="2000" i="1" dirty="0" err="1"/>
              <a:t>igualmente</a:t>
            </a:r>
            <a:endParaRPr lang="pt-BR" sz="2200" i="1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en-US" sz="2200" dirty="0" err="1"/>
              <a:t>Área</a:t>
            </a:r>
            <a:r>
              <a:rPr lang="en-US" i="1" dirty="0"/>
              <a:t>:</a:t>
            </a:r>
            <a:r>
              <a:rPr lang="en-US" sz="2000" i="1" dirty="0"/>
              <a:t> </a:t>
            </a:r>
            <a:r>
              <a:rPr lang="en-US" sz="2000" i="1" dirty="0" err="1"/>
              <a:t>emanam</a:t>
            </a:r>
            <a:r>
              <a:rPr lang="en-US" sz="2000" i="1" dirty="0"/>
              <a:t> de </a:t>
            </a:r>
            <a:r>
              <a:rPr lang="en-US" sz="2000" i="1" dirty="0" err="1"/>
              <a:t>uma</a:t>
            </a:r>
            <a:r>
              <a:rPr lang="en-US" sz="2000" i="1" dirty="0"/>
              <a:t> </a:t>
            </a:r>
            <a:r>
              <a:rPr lang="en-US" sz="2000" i="1" dirty="0" err="1"/>
              <a:t>área</a:t>
            </a:r>
            <a:r>
              <a:rPr lang="en-US" sz="2000" i="1" dirty="0"/>
              <a:t> </a:t>
            </a:r>
            <a:r>
              <a:rPr lang="en-US" sz="2000" i="1" dirty="0" err="1"/>
              <a:t>toda</a:t>
            </a:r>
            <a:r>
              <a:rPr lang="en-US" sz="2000" i="1" dirty="0"/>
              <a:t>.</a:t>
            </a:r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Pontual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Emite luz para todas as direções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Definida por uma posição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possui uma direção que caracterize ela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cai com o quadrado da distância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Decaimento da Luz Pontual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</a:t>
            </a:r>
            <a:endParaRPr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 / r</a:t>
            </a:r>
            <a:r>
              <a:rPr lang="pt-BR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Atenuação no X3D para luzes pontuais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sz="2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Direcional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de luz paralelos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Posição da fonte de luz é irrelevante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Os raios de luz apontam para uma direção específica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constante, independente da distância</a:t>
            </a:r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Spot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partem de um ponto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Luz dispersa em um formato de cone em uma certa direção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Pode ter efeitos de penumbra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depende da distância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Ambiente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Na prática é um truque de iluminação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dirty="0"/>
              <a:t>As superfícies recebem essa luz de forma uniforme</a:t>
            </a:r>
            <a:endParaRPr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são Materiais em Computação Gráfica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55" name="Google Shape;55;p8"/>
          <p:cNvSpPr/>
          <p:nvPr/>
        </p:nvSpPr>
        <p:spPr>
          <a:xfrm>
            <a:off x="6827431" y="5427901"/>
            <a:ext cx="153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[criado por 3dror]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8" descr="page3image33211408"/>
          <p:cNvPicPr preferRelativeResize="0"/>
          <p:nvPr/>
        </p:nvPicPr>
        <p:blipFill rotWithShape="1">
          <a:blip r:embed="rId3">
            <a:alphaModFix/>
          </a:blip>
          <a:srcRect t="3595"/>
          <a:stretch/>
        </p:blipFill>
        <p:spPr>
          <a:xfrm>
            <a:off x="3192750" y="1744150"/>
            <a:ext cx="2758501" cy="26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 descr="page3image33212032"/>
          <p:cNvPicPr preferRelativeResize="0"/>
          <p:nvPr/>
        </p:nvPicPr>
        <p:blipFill rotWithShape="1">
          <a:blip r:embed="rId4">
            <a:alphaModFix/>
          </a:blip>
          <a:srcRect t="3595"/>
          <a:stretch/>
        </p:blipFill>
        <p:spPr>
          <a:xfrm>
            <a:off x="6213600" y="1744150"/>
            <a:ext cx="2746800" cy="26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 descr="page3image33212448"/>
          <p:cNvPicPr preferRelativeResize="0"/>
          <p:nvPr/>
        </p:nvPicPr>
        <p:blipFill rotWithShape="1">
          <a:blip r:embed="rId5">
            <a:alphaModFix/>
          </a:blip>
          <a:srcRect t="3670"/>
          <a:stretch/>
        </p:blipFill>
        <p:spPr>
          <a:xfrm>
            <a:off x="183600" y="1744150"/>
            <a:ext cx="2758475" cy="26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/>
          <p:nvPr/>
        </p:nvSpPr>
        <p:spPr>
          <a:xfrm>
            <a:off x="183600" y="4403325"/>
            <a:ext cx="27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da xícara</a:t>
            </a:r>
            <a:endParaRPr/>
          </a:p>
        </p:txBody>
      </p:sp>
      <p:sp>
        <p:nvSpPr>
          <p:cNvPr id="60" name="Google Shape;60;p8"/>
          <p:cNvSpPr/>
          <p:nvPr/>
        </p:nvSpPr>
        <p:spPr>
          <a:xfrm>
            <a:off x="3204399" y="4403325"/>
            <a:ext cx="27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Renderizada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8"/>
          <p:cNvSpPr/>
          <p:nvPr/>
        </p:nvSpPr>
        <p:spPr>
          <a:xfrm>
            <a:off x="6213499" y="4403325"/>
            <a:ext cx="27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Renderizada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vimos até agora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707511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Material: difuso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68" name="Google Shape;68;p9" descr="page9image12418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1" y="838986"/>
            <a:ext cx="5994878" cy="449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Material: plástico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75" name="Google Shape;75;p10" descr="page10image115780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455" y="844826"/>
            <a:ext cx="5987090" cy="449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Material: pintura semi-gloss vermelha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82" name="Google Shape;82;p11" descr="page11image11657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0" y="838984"/>
            <a:ext cx="599487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Material: Tinta laca mística Ford</a:t>
            </a:r>
            <a:endParaRPr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89" name="Google Shape;89;p12" descr="page12image12226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1" y="838985"/>
            <a:ext cx="5994878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Material: espelhado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96" name="Google Shape;96;p13" descr="page13image11631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657" y="845130"/>
            <a:ext cx="5986685" cy="449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Material: dourado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103" name="Google Shape;103;p14" descr="page14image116528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0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58E6-12C7-5780-8518-E92D8A81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Propriedade dos Materiais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47835-A3EB-B509-5180-7B3FFF43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938" indent="0"/>
            <a:r>
              <a:rPr lang="pt-BR" dirty="0"/>
              <a:t>Principais propriedades:</a:t>
            </a:r>
          </a:p>
          <a:p>
            <a:r>
              <a:rPr lang="pt-BR" dirty="0"/>
              <a:t>Cor Difusa</a:t>
            </a:r>
          </a:p>
          <a:p>
            <a:r>
              <a:rPr lang="pt-BR" dirty="0"/>
              <a:t>Cor Especular</a:t>
            </a:r>
          </a:p>
          <a:p>
            <a:r>
              <a:rPr lang="pt-BR" dirty="0"/>
              <a:t>Brilho</a:t>
            </a:r>
          </a:p>
          <a:p>
            <a:r>
              <a:rPr lang="pt-BR" dirty="0"/>
              <a:t>“Cor Ambiente”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B3DAF-FE21-2F1E-C53E-1DE49FA85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1026" name="Picture 2" descr="Download dozens of PBR materials for free - Ejezeta | Material textures,  Free textures, Texture download">
            <a:extLst>
              <a:ext uri="{FF2B5EF4-FFF2-40B4-BE49-F238E27FC236}">
                <a16:creationId xmlns:a16="http://schemas.microsoft.com/office/drawing/2014/main" id="{4E3649B2-09CB-90E5-D919-3AC8039FB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16" y="838984"/>
            <a:ext cx="4496159" cy="44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55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Face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74066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0</a:t>
            </a:r>
            <a:endParaRPr sz="190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1</a:t>
            </a:r>
            <a:endParaRPr sz="190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2</a:t>
            </a:r>
            <a:endParaRPr sz="190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0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1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0000"/>
                </a:solidFill>
              </a:rPr>
              <a:t>N</a:t>
            </a:r>
            <a:endParaRPr sz="1900" b="1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89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Cálculo Local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Calcular a luz refletida em direção à câmera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Parâmetros: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do visualizador (v)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Normal da Superfície (n)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da luz (l)</a:t>
            </a:r>
            <a:br>
              <a:rPr lang="pt-BR" sz="1800"/>
            </a:br>
            <a:r>
              <a:rPr lang="pt-BR" sz="1600"/>
              <a:t>para cada uma das luzes existentes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Parâmetros da superfície (cor, brilho, ...)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Cuidado para sempre trabalhar com todos os vetores normalizados.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/>
          <p:nvPr/>
        </p:nvSpPr>
        <p:spPr>
          <a:xfrm>
            <a:off x="2800350" y="3806428"/>
            <a:ext cx="3314700" cy="822722"/>
          </a:xfrm>
          <a:custGeom>
            <a:avLst/>
            <a:gdLst/>
            <a:ahLst/>
            <a:cxnLst/>
            <a:rect l="l" t="t" r="r" b="b"/>
            <a:pathLst>
              <a:path w="2784" h="691" extrusionOk="0">
                <a:moveTo>
                  <a:pt x="0" y="0"/>
                </a:moveTo>
                <a:lnTo>
                  <a:pt x="2784" y="0"/>
                </a:lnTo>
                <a:lnTo>
                  <a:pt x="2784" y="288"/>
                </a:lnTo>
                <a:lnTo>
                  <a:pt x="2592" y="480"/>
                </a:lnTo>
                <a:lnTo>
                  <a:pt x="2352" y="336"/>
                </a:lnTo>
                <a:lnTo>
                  <a:pt x="2064" y="576"/>
                </a:lnTo>
                <a:lnTo>
                  <a:pt x="1728" y="480"/>
                </a:lnTo>
                <a:lnTo>
                  <a:pt x="1542" y="443"/>
                </a:lnTo>
                <a:lnTo>
                  <a:pt x="1316" y="691"/>
                </a:lnTo>
                <a:lnTo>
                  <a:pt x="1019" y="537"/>
                </a:lnTo>
                <a:lnTo>
                  <a:pt x="849" y="520"/>
                </a:lnTo>
                <a:lnTo>
                  <a:pt x="672" y="624"/>
                </a:lnTo>
                <a:lnTo>
                  <a:pt x="384" y="336"/>
                </a:lnTo>
                <a:lnTo>
                  <a:pt x="48" y="432"/>
                </a:lnTo>
                <a:lnTo>
                  <a:pt x="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Reflexão Difusa</a:t>
            </a:r>
            <a:endParaRPr lang="pt-BR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indent="-17145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pt-BR" dirty="0">
                <a:latin typeface="+mn-lt"/>
                <a:ea typeface="Arial"/>
                <a:cs typeface="Arial"/>
                <a:sym typeface="Arial"/>
              </a:rPr>
              <a:t>A superfície reflete igualmente em todas as direções</a:t>
            </a:r>
            <a:endParaRPr lang="pt-BR" dirty="0">
              <a:latin typeface="+mn-lt"/>
            </a:endParaRPr>
          </a:p>
          <a:p>
            <a:pPr marL="520700" lvl="1" indent="-177800">
              <a:lnSpc>
                <a:spcPct val="90000"/>
              </a:lnSpc>
              <a:spcBef>
                <a:spcPts val="400"/>
              </a:spcBef>
              <a:buSzPts val="1800"/>
              <a:buChar char="•"/>
            </a:pPr>
            <a:r>
              <a:rPr lang="pt-BR" dirty="0">
                <a:latin typeface="+mn-lt"/>
                <a:ea typeface="Arial"/>
                <a:cs typeface="Arial"/>
                <a:sym typeface="Arial"/>
              </a:rPr>
              <a:t>Exemplos: carvão, argila</a:t>
            </a:r>
            <a:endParaRPr lang="pt-BR" dirty="0">
              <a:latin typeface="+mn-lt"/>
            </a:endParaRPr>
          </a:p>
        </p:txBody>
      </p:sp>
      <p:cxnSp>
        <p:nvCxnSpPr>
          <p:cNvPr id="180" name="Google Shape;180;p32"/>
          <p:cNvCxnSpPr/>
          <p:nvPr/>
        </p:nvCxnSpPr>
        <p:spPr>
          <a:xfrm>
            <a:off x="2800350" y="3806428"/>
            <a:ext cx="33147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32"/>
          <p:cNvSpPr txBox="1"/>
          <p:nvPr/>
        </p:nvSpPr>
        <p:spPr>
          <a:xfrm>
            <a:off x="3771901" y="3806428"/>
            <a:ext cx="1178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1800" dirty="0">
                <a:solidFill>
                  <a:srgbClr val="F8F8F8"/>
                </a:solidFill>
                <a:latin typeface="+mn-lt"/>
                <a:ea typeface="Helvetica Neue"/>
                <a:cs typeface="Helvetica Neue"/>
                <a:sym typeface="Helvetica Neue"/>
              </a:rPr>
              <a:t>Superfície</a:t>
            </a:r>
            <a:endParaRPr lang="pt-BR" sz="1100" dirty="0">
              <a:latin typeface="+mn-lt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 rot="10800000" flipH="1">
            <a:off x="4229100" y="3406228"/>
            <a:ext cx="457200" cy="400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32"/>
          <p:cNvCxnSpPr/>
          <p:nvPr/>
        </p:nvCxnSpPr>
        <p:spPr>
          <a:xfrm rot="10800000" flipH="1">
            <a:off x="4229100" y="3577828"/>
            <a:ext cx="571500" cy="228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32"/>
          <p:cNvCxnSpPr/>
          <p:nvPr/>
        </p:nvCxnSpPr>
        <p:spPr>
          <a:xfrm rot="10800000">
            <a:off x="3943200" y="3234928"/>
            <a:ext cx="285900" cy="57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32"/>
          <p:cNvCxnSpPr/>
          <p:nvPr/>
        </p:nvCxnSpPr>
        <p:spPr>
          <a:xfrm rot="10800000">
            <a:off x="3771900" y="3406228"/>
            <a:ext cx="457200" cy="400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32"/>
          <p:cNvCxnSpPr/>
          <p:nvPr/>
        </p:nvCxnSpPr>
        <p:spPr>
          <a:xfrm rot="10800000">
            <a:off x="3657600" y="3577828"/>
            <a:ext cx="571500" cy="228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32"/>
          <p:cNvCxnSpPr/>
          <p:nvPr/>
        </p:nvCxnSpPr>
        <p:spPr>
          <a:xfrm rot="10800000" flipH="1">
            <a:off x="4229100" y="3234928"/>
            <a:ext cx="285900" cy="57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32"/>
          <p:cNvCxnSpPr/>
          <p:nvPr/>
        </p:nvCxnSpPr>
        <p:spPr>
          <a:xfrm rot="10800000">
            <a:off x="4229100" y="3177928"/>
            <a:ext cx="0" cy="628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8498" y="2099073"/>
            <a:ext cx="389333" cy="702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32"/>
          <p:cNvCxnSpPr/>
          <p:nvPr/>
        </p:nvCxnSpPr>
        <p:spPr>
          <a:xfrm rot="10800000" flipH="1">
            <a:off x="4229100" y="2394479"/>
            <a:ext cx="1028700" cy="13548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91" name="Google Shape;191;p32"/>
          <p:cNvSpPr/>
          <p:nvPr/>
        </p:nvSpPr>
        <p:spPr>
          <a:xfrm>
            <a:off x="7772400" y="5181310"/>
            <a:ext cx="1279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" sz="800" dirty="0">
                <a:solidFill>
                  <a:schemeClr val="dk1"/>
                </a:solidFill>
              </a:rPr>
              <a:t>Fonte: Adam Finkelstein</a:t>
            </a:r>
            <a:endParaRPr sz="11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4400"/>
            </a:pPr>
            <a:r>
              <a:rPr lang="en" dirty="0" err="1"/>
              <a:t>Iluminação</a:t>
            </a:r>
            <a:endParaRPr dirty="0"/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en" sz="2000" dirty="0" err="1"/>
              <a:t>Iluminação</a:t>
            </a:r>
            <a:r>
              <a:rPr lang="en" sz="2000" dirty="0"/>
              <a:t> </a:t>
            </a:r>
            <a:r>
              <a:rPr lang="en" sz="2000" dirty="0" err="1"/>
              <a:t>permite</a:t>
            </a:r>
            <a:r>
              <a:rPr lang="en" sz="2000" dirty="0"/>
              <a:t> </a:t>
            </a:r>
            <a:r>
              <a:rPr lang="en" sz="2000" dirty="0" err="1"/>
              <a:t>perceber</a:t>
            </a:r>
            <a:r>
              <a:rPr lang="en" sz="2000" dirty="0"/>
              <a:t> a </a:t>
            </a:r>
            <a:r>
              <a:rPr lang="en" sz="2000" dirty="0" err="1"/>
              <a:t>característica</a:t>
            </a:r>
            <a:r>
              <a:rPr lang="en" sz="2000" dirty="0"/>
              <a:t> de 3D de um </a:t>
            </a:r>
            <a:r>
              <a:rPr lang="en" sz="2000" dirty="0" err="1"/>
              <a:t>objeto</a:t>
            </a:r>
            <a:endParaRPr sz="2000" dirty="0"/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254" y="2145676"/>
            <a:ext cx="3256945" cy="29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 l="9160" r="8609"/>
          <a:stretch/>
        </p:blipFill>
        <p:spPr>
          <a:xfrm>
            <a:off x="1026701" y="2145676"/>
            <a:ext cx="3209275" cy="29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Reflexão Difusa</a:t>
            </a:r>
            <a:endParaRPr dirty="0"/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Na reflexão difusa a luz é espalhada uniformemente em todas as direções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A cor da superfície é a mesma olhando de qualquer direção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https://pt.wikipedia.org/wiki/Lei_do_Cosseno_de_Lambert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θ entre a direção de incidência da luz e a normal da superfície, reta perpendicular a esta."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 dirty="0"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>
                <a:solidFill>
                  <a:schemeClr val="dk1"/>
                </a:solidFill>
              </a:rPr>
              <a:t>é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3" grpId="0" animBg="1"/>
      <p:bldP spid="385" grpId="0"/>
      <p:bldP spid="387" grpId="0"/>
      <p:bldP spid="3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Superfície Faceando</a:t>
            </a:r>
            <a:endParaRPr dirty="0"/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Podemos usar o produto escalar de dois vetores para descobrir o quanto uma superfície está "faceando" algo (luz, ponto de vista)</a:t>
            </a:r>
            <a:endParaRPr dirty="0"/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391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aparência da cor e brilho independente da direção de visualização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 dirty="0"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/>
      <p:bldP spid="403" grpId="0"/>
      <p:bldP spid="40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Leva a uma aparência fosca</a:t>
            </a:r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 variando de 0 até 1</a:t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https://docs.arnoldrenderer.com/display/A5AFMUG/Diffuse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Reflexão Especular</a:t>
            </a:r>
            <a:endParaRPr lang="pt-BR"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>
                <a:latin typeface="+mj-lt"/>
                <a:ea typeface="Arial"/>
                <a:cs typeface="Arial"/>
                <a:sym typeface="Arial"/>
              </a:rPr>
              <a:t>Reflexão é mais intensa no ângulo que espelha o raio</a:t>
            </a:r>
            <a:endParaRPr lang="pt-BR">
              <a:latin typeface="+mj-lt"/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>
                <a:latin typeface="+mj-lt"/>
                <a:ea typeface="Arial"/>
                <a:cs typeface="Arial"/>
                <a:sym typeface="Arial"/>
              </a:rPr>
              <a:t>Exemplos: espelhos, metais</a:t>
            </a:r>
            <a:endParaRPr lang="pt-BR">
              <a:latin typeface="+mj-lt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5711332" y="2850122"/>
            <a:ext cx="2443163" cy="1326118"/>
          </a:xfrm>
          <a:custGeom>
            <a:avLst/>
            <a:gdLst/>
            <a:ahLst/>
            <a:cxnLst/>
            <a:rect l="l" t="t" r="r" b="b"/>
            <a:pathLst>
              <a:path w="43200" h="22276" fill="none" extrusionOk="0">
                <a:moveTo>
                  <a:pt x="6" y="22112"/>
                </a:moveTo>
                <a:cubicBezTo>
                  <a:pt x="2" y="21942"/>
                  <a:pt x="0" y="2177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825"/>
                  <a:pt x="43196" y="22050"/>
                  <a:pt x="43189" y="22276"/>
                </a:cubicBezTo>
              </a:path>
              <a:path w="43200" h="22276" extrusionOk="0">
                <a:moveTo>
                  <a:pt x="6" y="22112"/>
                </a:moveTo>
                <a:cubicBezTo>
                  <a:pt x="2" y="21942"/>
                  <a:pt x="0" y="2177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825"/>
                  <a:pt x="43196" y="22050"/>
                  <a:pt x="43189" y="22276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5767292" y="2919179"/>
            <a:ext cx="2314575" cy="1240527"/>
          </a:xfrm>
          <a:custGeom>
            <a:avLst/>
            <a:gdLst/>
            <a:ahLst/>
            <a:cxnLst/>
            <a:rect l="l" t="t" r="r" b="b"/>
            <a:pathLst>
              <a:path w="43200" h="21935" fill="none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711"/>
                  <a:pt x="43199" y="21823"/>
                  <a:pt x="43197" y="21935"/>
                </a:cubicBezTo>
              </a:path>
              <a:path w="43200" h="21935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711"/>
                  <a:pt x="43199" y="21823"/>
                  <a:pt x="43197" y="21935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5308900" y="4176478"/>
            <a:ext cx="3314700" cy="822722"/>
          </a:xfrm>
          <a:custGeom>
            <a:avLst/>
            <a:gdLst/>
            <a:ahLst/>
            <a:cxnLst/>
            <a:rect l="l" t="t" r="r" b="b"/>
            <a:pathLst>
              <a:path w="2784" h="691" extrusionOk="0">
                <a:moveTo>
                  <a:pt x="0" y="0"/>
                </a:moveTo>
                <a:lnTo>
                  <a:pt x="2784" y="0"/>
                </a:lnTo>
                <a:lnTo>
                  <a:pt x="2784" y="288"/>
                </a:lnTo>
                <a:lnTo>
                  <a:pt x="2592" y="480"/>
                </a:lnTo>
                <a:lnTo>
                  <a:pt x="2352" y="336"/>
                </a:lnTo>
                <a:lnTo>
                  <a:pt x="2064" y="576"/>
                </a:lnTo>
                <a:lnTo>
                  <a:pt x="1728" y="480"/>
                </a:lnTo>
                <a:lnTo>
                  <a:pt x="1542" y="443"/>
                </a:lnTo>
                <a:lnTo>
                  <a:pt x="1316" y="691"/>
                </a:lnTo>
                <a:lnTo>
                  <a:pt x="1019" y="537"/>
                </a:lnTo>
                <a:lnTo>
                  <a:pt x="849" y="520"/>
                </a:lnTo>
                <a:lnTo>
                  <a:pt x="672" y="624"/>
                </a:lnTo>
                <a:lnTo>
                  <a:pt x="384" y="336"/>
                </a:lnTo>
                <a:lnTo>
                  <a:pt x="48" y="432"/>
                </a:lnTo>
                <a:lnTo>
                  <a:pt x="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33"/>
          <p:cNvCxnSpPr/>
          <p:nvPr/>
        </p:nvCxnSpPr>
        <p:spPr>
          <a:xfrm>
            <a:off x="5308900" y="4176478"/>
            <a:ext cx="3214688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3"/>
          <p:cNvSpPr/>
          <p:nvPr/>
        </p:nvSpPr>
        <p:spPr>
          <a:xfrm>
            <a:off x="5888734" y="3048957"/>
            <a:ext cx="2057400" cy="1101394"/>
          </a:xfrm>
          <a:custGeom>
            <a:avLst/>
            <a:gdLst/>
            <a:ahLst/>
            <a:cxnLst/>
            <a:rect l="l" t="t" r="r" b="b"/>
            <a:pathLst>
              <a:path w="43200" h="21766" fill="none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</a:path>
              <a:path w="43200" h="21766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5456538" y="2281005"/>
            <a:ext cx="1394222" cy="1869281"/>
          </a:xfrm>
          <a:custGeom>
            <a:avLst/>
            <a:gdLst/>
            <a:ahLst/>
            <a:cxnLst/>
            <a:rect l="l" t="t" r="r" b="b"/>
            <a:pathLst>
              <a:path w="1171" h="1570" extrusionOk="0">
                <a:moveTo>
                  <a:pt x="1171" y="1506"/>
                </a:moveTo>
                <a:cubicBezTo>
                  <a:pt x="1083" y="1570"/>
                  <a:pt x="689" y="1267"/>
                  <a:pt x="500" y="1072"/>
                </a:cubicBezTo>
                <a:cubicBezTo>
                  <a:pt x="311" y="877"/>
                  <a:pt x="70" y="499"/>
                  <a:pt x="35" y="333"/>
                </a:cubicBezTo>
                <a:cubicBezTo>
                  <a:pt x="0" y="167"/>
                  <a:pt x="140" y="0"/>
                  <a:pt x="292" y="74"/>
                </a:cubicBezTo>
                <a:cubicBezTo>
                  <a:pt x="444" y="148"/>
                  <a:pt x="800" y="536"/>
                  <a:pt x="946" y="775"/>
                </a:cubicBezTo>
                <a:cubicBezTo>
                  <a:pt x="1092" y="1014"/>
                  <a:pt x="1124" y="1354"/>
                  <a:pt x="1171" y="150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280450" y="4176476"/>
            <a:ext cx="1428750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1800" dirty="0">
                <a:solidFill>
                  <a:srgbClr val="F8F8F8"/>
                </a:solidFill>
                <a:latin typeface="+mn-lt"/>
                <a:ea typeface="Helvetica Neue"/>
                <a:cs typeface="Helvetica Neue"/>
                <a:sym typeface="Helvetica Neue"/>
              </a:rPr>
              <a:t>Superfície</a:t>
            </a:r>
            <a:endParaRPr lang="pt-BR" sz="1100" dirty="0">
              <a:latin typeface="+mn-lt"/>
            </a:endParaRPr>
          </a:p>
        </p:txBody>
      </p:sp>
      <p:cxnSp>
        <p:nvCxnSpPr>
          <p:cNvPr id="206" name="Google Shape;206;p33"/>
          <p:cNvCxnSpPr/>
          <p:nvPr/>
        </p:nvCxnSpPr>
        <p:spPr>
          <a:xfrm rot="10800000">
            <a:off x="5616897" y="2442478"/>
            <a:ext cx="1191000" cy="161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33"/>
          <p:cNvCxnSpPr/>
          <p:nvPr/>
        </p:nvCxnSpPr>
        <p:spPr>
          <a:xfrm rot="10800000">
            <a:off x="5830122" y="3746935"/>
            <a:ext cx="949200" cy="34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33"/>
          <p:cNvCxnSpPr/>
          <p:nvPr/>
        </p:nvCxnSpPr>
        <p:spPr>
          <a:xfrm rot="10800000" flipH="1">
            <a:off x="6922197" y="3480816"/>
            <a:ext cx="984300" cy="61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33"/>
          <p:cNvCxnSpPr/>
          <p:nvPr/>
        </p:nvCxnSpPr>
        <p:spPr>
          <a:xfrm rot="10800000" flipH="1">
            <a:off x="6894814" y="2647716"/>
            <a:ext cx="714375" cy="142875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0" name="Google Shape;210;p33"/>
          <p:cNvCxnSpPr/>
          <p:nvPr/>
        </p:nvCxnSpPr>
        <p:spPr>
          <a:xfrm rot="10800000">
            <a:off x="6503097" y="2983472"/>
            <a:ext cx="357188" cy="10715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051" y="2004779"/>
            <a:ext cx="389763" cy="704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>
            <a:off x="7772400" y="5181310"/>
            <a:ext cx="1279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en" sz="800" dirty="0">
                <a:solidFill>
                  <a:schemeClr val="dk1"/>
                </a:solidFill>
              </a:rPr>
              <a:t>Fonte: Adam Finkelstein</a:t>
            </a:r>
            <a:endParaRPr sz="11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6F8D3FD-B7AF-A300-C2A8-9F5A5440767F}"/>
              </a:ext>
            </a:extLst>
          </p:cNvPr>
          <p:cNvSpPr/>
          <p:nvPr/>
        </p:nvSpPr>
        <p:spPr>
          <a:xfrm rot="19315474">
            <a:off x="5705568" y="1998635"/>
            <a:ext cx="902834" cy="23304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Intensidade depende da direção de visualização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Maior intensidade de brilho quando o ângulo de reflexão é o mesmo do ângulo de incidência em relação a normal da superfície.</a:t>
            </a:r>
            <a:endParaRPr/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0" y="838985"/>
            <a:ext cx="8854689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Quando próximo ao ângulo de incidência, maior brilho.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quão "próximo" é medido pelo produto escalar dos vetores unitários.</a:t>
            </a:r>
            <a:endParaRPr dirty="0"/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 dirty="0" err="1">
                <a:solidFill>
                  <a:schemeClr val="dk1"/>
                </a:solidFill>
              </a:rPr>
              <a:t>especularidade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expoente de reflexão especular</a:t>
            </a:r>
            <a:endParaRPr sz="1800"/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8" grpId="0"/>
      <p:bldP spid="44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maior p, brilho mais concentrado  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K</a:t>
            </a:r>
            <a:r>
              <a:rPr lang="pt-BR" sz="1800" b="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Saturada de Brilho</a:t>
            </a:r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Aumentar o expoente </a:t>
            </a:r>
            <a:r>
              <a:rPr lang="pt-BR" dirty="0" err="1"/>
              <a:t>p</a:t>
            </a:r>
            <a:r>
              <a:rPr lang="pt-BR" dirty="0"/>
              <a:t> irá estreitar a região saturada de brilho</a:t>
            </a:r>
            <a:endParaRPr dirty="0"/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Reflexão/Iluminação Ambiente</a:t>
            </a:r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Reflexão/Iluminação que não depende de nada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 uma cor constante a superfície para compensar qualquer falta de iluminação, preenchendo regiões escurecidas</a:t>
            </a:r>
            <a:endParaRPr/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697437" y="2376409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5332539" y="3647592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33509" y="2899692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29001" y="3445473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16621" y="2861073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695565-15C3-85E9-ADC6-8B5994C2CFD8}"/>
              </a:ext>
            </a:extLst>
          </p:cNvPr>
          <p:cNvSpPr txBox="1"/>
          <p:nvPr/>
        </p:nvSpPr>
        <p:spPr>
          <a:xfrm>
            <a:off x="3293316" y="4857988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Obs</a:t>
            </a:r>
            <a:r>
              <a:rPr lang="pt-BR" dirty="0"/>
              <a:t>: A intensidade luminosa para iluminação ambiente é em geral um parâmetro específico para a luz.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Feast,” 2009. [Blender /VRay]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de Reflexão Blinn-Phong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Ambiente    +      Difusa      +   Especular    = Reflexão Phong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Shading</a:t>
            </a:r>
            <a:r>
              <a:rPr lang="pt-BR"/>
              <a:t> em Malhas de Triângulos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Infelizmente não conheço nenhuma tradução adequada.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tradução usada é "sombreamento", mas fica estranha.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Prefiro "tonalização" mas não é muito usado</a:t>
            </a: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https://www.oxfordlearnersdictionaries.com/us/definition/english/shading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triângulo (flat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vértice ("Gouraud"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pixel ("Phong"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Tipo de Shading:          Flat           Gouraud         Phong</a:t>
            </a:r>
            <a:endParaRPr/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Happyman, http://cg2010studio.com/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Face</a:t>
            </a: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Vértice</a:t>
            </a:r>
            <a:endParaRPr/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Melhor obter normais da geometria desejada, por exemplo: uma esfera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Senão inferir as normais das faces dos triângulos</a:t>
            </a:r>
            <a:endParaRPr sz="1900"/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Proposta mais simples: Médias das normais das faces ao redor</a:t>
            </a:r>
            <a:endParaRPr sz="1900"/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0</a:t>
              </a:r>
              <a:endParaRPr baseline="-2500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1</a:t>
              </a:r>
              <a:endParaRPr baseline="-2500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2</a:t>
              </a:r>
              <a:endParaRPr baseline="-2500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3</a:t>
              </a:r>
              <a:endParaRPr baseline="-2500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4</a:t>
              </a:r>
              <a:endParaRPr baseline="-2500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5</a:t>
              </a:r>
              <a:endParaRPr baseline="-2500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>
                  <a:solidFill>
                    <a:schemeClr val="dk1"/>
                  </a:solidFill>
                </a:rPr>
                <a:t>v</a:t>
              </a:r>
              <a:endParaRPr b="1" baseline="-2500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Interpolação baricêntrica das normais</a:t>
            </a: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Suavizando</a:t>
            </a:r>
            <a:endParaRPr/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essa técnica podemos produzir superfícies que parecem suaves, quando não são.</a:t>
            </a:r>
            <a:endParaRPr/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Smooth Shading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</a:t>
            </a:r>
            <a:r>
              <a:rPr lang="pt-BR" dirty="0" err="1"/>
              <a:t>www.youtube.com</a:t>
            </a:r>
            <a:r>
              <a:rPr lang="pt-BR" dirty="0"/>
              <a:t>/</a:t>
            </a:r>
            <a:r>
              <a:rPr lang="pt-BR" dirty="0" err="1"/>
              <a:t>watch?v</a:t>
            </a:r>
            <a:r>
              <a:rPr lang="pt-BR" dirty="0"/>
              <a:t>=</a:t>
            </a:r>
            <a:r>
              <a:rPr lang="pt-BR" dirty="0" err="1"/>
              <a:t>PMgjVJogIbc</a:t>
            </a:r>
            <a:endParaRPr dirty="0"/>
          </a:p>
        </p:txBody>
      </p:sp>
      <p:pic>
        <p:nvPicPr>
          <p:cNvPr id="2" name="Online Media 1" descr="Smooth Shading">
            <a:hlinkClick r:id="" action="ppaction://media"/>
            <a:extLst>
              <a:ext uri="{FF2B5EF4-FFF2-40B4-BE49-F238E27FC236}">
                <a16:creationId xmlns:a16="http://schemas.microsoft.com/office/drawing/2014/main" id="{8C4A2C8F-EB8B-43AC-4169-DA58EE186B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0726" y="709267"/>
            <a:ext cx="6162548" cy="4621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 Lighting</a:t>
            </a:r>
            <a:endParaRPr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7148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outro ponto no cálculo da cor na superfície é que para luzes pontuais é necessário descobrir a coordenada 3D da posição do pixel sobre o objeto. Porém como já estamos em coordenadas da tela (2D) será necessário interpolar para encontrar essa posição.</a:t>
            </a:r>
            <a:endParaRPr dirty="0"/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sz="7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 dirty="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 dirty="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intensities;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//a.k.a the color of the light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fragTexCoord;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fragVert;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finalColor;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normal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transpose(inverse(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location of this fragment (pixel)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(fragVert,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vector from this pixels surface to the light source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surfaceToLight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cosine of the angle of incidence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dot(normal, 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(length(surfaceToLight)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length(normal));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clamp(brightness,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final color of the pixel, based on: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angle of incidence: brightness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color/intensities of the light: light.intensities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and texture coord: texture(tex, fragTexCoord)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texture(tex, fragTexCoord);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finalColor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light.intensities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surfaceColor.rgb, surfaceColor.a);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343678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>
                <a:solidFill>
                  <a:schemeClr val="tx1"/>
                </a:solidFill>
              </a:rPr>
              <a:t>	</a:t>
            </a:r>
            <a:r>
              <a:rPr lang="en-US" sz="1800" b="1" dirty="0" err="1">
                <a:solidFill>
                  <a:schemeClr val="tx1"/>
                </a:solidFill>
              </a:rPr>
              <a:t>SFFloat</a:t>
            </a:r>
            <a:r>
              <a:rPr lang="en-US" sz="1800" b="1" dirty="0">
                <a:solidFill>
                  <a:schemeClr val="tx1"/>
                </a:solidFill>
              </a:rPr>
              <a:t>	[</a:t>
            </a:r>
            <a:r>
              <a:rPr lang="en-US" sz="1800" b="1" dirty="0" err="1">
                <a:solidFill>
                  <a:schemeClr val="tx1"/>
                </a:solidFill>
              </a:rPr>
              <a:t>in,out</a:t>
            </a:r>
            <a:r>
              <a:rPr lang="en-US" sz="1800" b="1" dirty="0">
                <a:solidFill>
                  <a:schemeClr val="tx1"/>
                </a:solidFill>
              </a:rPr>
              <a:t>]	</a:t>
            </a:r>
            <a:r>
              <a:rPr lang="en-US" sz="1800" b="1" dirty="0" err="1">
                <a:solidFill>
                  <a:schemeClr val="tx1"/>
                </a:solidFill>
              </a:rPr>
              <a:t>ambientIntensity</a:t>
            </a:r>
            <a:r>
              <a:rPr lang="en-US" sz="1800" b="1" dirty="0">
                <a:solidFill>
                  <a:schemeClr val="tx1"/>
                </a:solidFill>
              </a:rPr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>
                <a:solidFill>
                  <a:schemeClr val="tx1"/>
                </a:solidFill>
              </a:rPr>
              <a:t>	</a:t>
            </a:r>
            <a:r>
              <a:rPr lang="en-US" sz="1800" b="1" dirty="0" err="1">
                <a:solidFill>
                  <a:schemeClr val="tx1"/>
                </a:solidFill>
              </a:rPr>
              <a:t>SFColor</a:t>
            </a:r>
            <a:r>
              <a:rPr lang="en-US" sz="1800" b="1" dirty="0">
                <a:solidFill>
                  <a:schemeClr val="tx1"/>
                </a:solidFill>
              </a:rPr>
              <a:t>	[</a:t>
            </a:r>
            <a:r>
              <a:rPr lang="en-US" sz="1800" b="1" dirty="0" err="1">
                <a:solidFill>
                  <a:schemeClr val="tx1"/>
                </a:solidFill>
              </a:rPr>
              <a:t>in,out</a:t>
            </a:r>
            <a:r>
              <a:rPr lang="en-US" sz="1800" b="1" dirty="0">
                <a:solidFill>
                  <a:schemeClr val="tx1"/>
                </a:solidFill>
              </a:rPr>
              <a:t>]	</a:t>
            </a:r>
            <a:r>
              <a:rPr lang="en-US" sz="1800" b="1" dirty="0" err="1">
                <a:solidFill>
                  <a:schemeClr val="tx1"/>
                </a:solidFill>
              </a:rPr>
              <a:t>diffuseColor</a:t>
            </a:r>
            <a:r>
              <a:rPr lang="en-US" sz="1800" b="1" dirty="0">
                <a:solidFill>
                  <a:schemeClr val="tx1"/>
                </a:solidFill>
              </a:rPr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SFFloat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specularColor</a:t>
            </a:r>
            <a:r>
              <a:rPr lang="en-US" sz="1800" b="1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SFFloat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15051-3FA6-5C0E-1005-F5C46E273174}"/>
              </a:ext>
            </a:extLst>
          </p:cNvPr>
          <p:cNvSpPr txBox="1"/>
          <p:nvPr/>
        </p:nvSpPr>
        <p:spPr>
          <a:xfrm>
            <a:off x="691966" y="5324284"/>
            <a:ext cx="7463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hlinkClick r:id="rId3"/>
              </a:rPr>
              <a:t>https://www.web3d.org/documents/specifications/19775-1/V3.3/Part01/components/shape.html#Material</a:t>
            </a:r>
            <a:r>
              <a:rPr lang="pt-B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906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NavigationInfo</a:t>
            </a:r>
            <a:endParaRPr/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O campo do </a:t>
            </a:r>
            <a:r>
              <a:rPr lang="pt-BR" sz="1400" b="1"/>
              <a:t>headlight</a:t>
            </a:r>
            <a:r>
              <a:rPr lang="pt-BR" sz="1400"/>
              <a:t> especifica se um navegador deve acender uma luz direcional que sempre aponta na direção que o usuário está olhando. Definir este campo como TRUE faz com que o visualizador forneça sempre uma luz do ponto de vista do usuário. A luz headlight deve ser direcional, ter intensidade = 1, cor = (1, 1, 1), ambientIntensity = 0.0 e direção = (0, 0, −1).</a:t>
            </a: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218" name="Google Shape;218;p25"/>
          <p:cNvSpPr txBox="1"/>
          <p:nvPr/>
        </p:nvSpPr>
        <p:spPr>
          <a:xfrm>
            <a:off x="390550" y="2307075"/>
            <a:ext cx="8188200" cy="26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NavigationInfo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: X3DBindableNode {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[in]   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set_bind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MFFloat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avatarSize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[0.25 1.6 0.75]   [0,∞)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headlight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TRUE</a:t>
            </a:r>
            <a:endParaRPr sz="1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SFNode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metadata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NULL              [X3DMetadataObject]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speed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1.0               [0,∞)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SFTime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transitionTime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1.0               [0, ∞)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MFString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transitionType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["LINEAR"]        ["TELEPORT","LINEAR", "ANIMATE",...]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MFString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["EXAMINE" "ANY"] ["ANY","WALK","EXAMINE","FLY","LOOKAT","NONE","EXPLORE",...]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visibilityLimit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0.0               [0,∞)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SFTime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[out]  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bindTime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[out]  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isBound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[out]  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transitionComplete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D95C1-4A18-F03C-3862-F042E2CF3B8D}"/>
              </a:ext>
            </a:extLst>
          </p:cNvPr>
          <p:cNvSpPr txBox="1"/>
          <p:nvPr/>
        </p:nvSpPr>
        <p:spPr>
          <a:xfrm>
            <a:off x="390550" y="5324284"/>
            <a:ext cx="7948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dirty="0">
                <a:hlinkClick r:id="rId3"/>
              </a:rPr>
              <a:t>https://www.web3d.org/documents/specifications/19775-1/V3.3/Part01/components/navigation.html#NavigationInfo</a:t>
            </a:r>
            <a:r>
              <a:rPr lang="pt-BR" sz="1200" dirty="0"/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DirectionalLight</a:t>
            </a: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26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Define uma fonte de luz direcional que ilumina ao longo de raios paralelos em um determinado vetor tridimensional. Possui os campos básicos </a:t>
            </a:r>
            <a:r>
              <a:rPr lang="pt-BR" sz="1400" b="1"/>
              <a:t>ambientIntensity, color, intensity</a:t>
            </a:r>
            <a:r>
              <a:rPr lang="pt-BR" sz="1400"/>
              <a:t>. O campo de </a:t>
            </a:r>
            <a:r>
              <a:rPr lang="pt-BR" sz="1400" b="1"/>
              <a:t>direction</a:t>
            </a:r>
            <a:r>
              <a:rPr lang="pt-BR" sz="1400"/>
              <a:t> especifica o vetor de direção da iluminação que emana da fonte de luz no sistema de coordenadas local. A luz é emitida ao longo de raios paralelos de uma distância infinita.</a:t>
            </a:r>
            <a:endParaRPr sz="1400"/>
          </a:p>
        </p:txBody>
      </p:sp>
      <p:sp>
        <p:nvSpPr>
          <p:cNvPr id="226" name="Google Shape;226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227" name="Google Shape;227;p26"/>
          <p:cNvSpPr txBox="1"/>
          <p:nvPr/>
        </p:nvSpPr>
        <p:spPr>
          <a:xfrm>
            <a:off x="390550" y="2307075"/>
            <a:ext cx="8188200" cy="17773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DirectionalLight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: X3DLightNode {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ambientIntensity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      [0,1]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SFColor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color            1 1 1  [0,1]</a:t>
            </a:r>
            <a:endParaRPr sz="1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direction</a:t>
            </a:r>
            <a:r>
              <a:rPr lang="pt-BR" sz="10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0 0 -1 (-∞,∞)</a:t>
            </a:r>
            <a:endParaRPr sz="10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global           FALSE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intensity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1      [0,1]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SFNode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metadata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NULL   [X3DMetadataObject]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TRUE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55004-C3F6-6CA0-718A-BC48E71F1A49}"/>
              </a:ext>
            </a:extLst>
          </p:cNvPr>
          <p:cNvSpPr txBox="1"/>
          <p:nvPr/>
        </p:nvSpPr>
        <p:spPr>
          <a:xfrm>
            <a:off x="573786" y="5279924"/>
            <a:ext cx="76923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https://www.web3d.org/documents/specifications/19775-1/V3.3/Part01/components/lighting.html#DirectionalLight</a:t>
            </a:r>
            <a:r>
              <a:rPr lang="pt-BR" sz="1100" dirty="0"/>
              <a:t>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7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O</a:t>
            </a:r>
            <a:r>
              <a:rPr lang="en-BR" sz="1800" baseline="-25000">
                <a:highlight>
                  <a:srgbClr val="FFFFFF"/>
                </a:highlight>
              </a:rPr>
              <a:t>E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+ SUM( I</a:t>
            </a:r>
            <a:r>
              <a:rPr lang="en-BR" sz="1800" baseline="-25000">
                <a:highlight>
                  <a:srgbClr val="FFFFFF"/>
                </a:highlight>
              </a:rPr>
              <a:t>L</a:t>
            </a:r>
            <a:r>
              <a:rPr lang="en-BR" sz="1700" baseline="-25000">
                <a:highlight>
                  <a:srgbClr val="FFFFFF"/>
                </a:highlight>
              </a:rPr>
              <a:t>rgb </a:t>
            </a:r>
            <a:r>
              <a:rPr lang="en-BR" sz="1200">
                <a:highlight>
                  <a:srgbClr val="FFFFFF"/>
                </a:highlight>
              </a:rPr>
              <a:t>× (ambient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diffuse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specular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))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ambient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a</a:t>
            </a:r>
            <a:endParaRPr sz="1800" baseline="-250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diffuse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specular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S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((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) / |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|))</a:t>
            </a:r>
            <a:r>
              <a:rPr lang="en-BR" sz="1100" baseline="30000">
                <a:highlight>
                  <a:srgbClr val="FFFFFF"/>
                </a:highlight>
              </a:rPr>
              <a:t>shininess × 128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L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color      </a:t>
            </a:r>
            <a:r>
              <a:rPr lang="en-BR" sz="1200" b="1" i="1">
                <a:highlight>
                  <a:srgbClr val="FFFFFF"/>
                </a:highlight>
              </a:rPr>
              <a:t>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intensity      </a:t>
            </a:r>
            <a:r>
              <a:rPr lang="en-BR" sz="1200" b="1" i="1">
                <a:highlight>
                  <a:srgbClr val="FFFFFF"/>
                </a:highlight>
              </a:rPr>
              <a:t> 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ambientIntensity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E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emissiveColor  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D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diffuse colour 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S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specularColor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a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ambientIntensity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= direction of light source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= normalized normal vector at this point on geometry</a:t>
            </a:r>
            <a:endParaRPr sz="1000"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000" b="1"/>
              <a:t>V</a:t>
            </a:r>
            <a:r>
              <a:rPr lang="en-BR" sz="1200"/>
              <a:t> = normalized vector from point on geometry to viewer's position</a:t>
            </a:r>
            <a:endParaRPr sz="1200" i="1">
              <a:highlight>
                <a:srgbClr val="FFFFFF"/>
              </a:highlight>
            </a:endParaRPr>
          </a:p>
        </p:txBody>
      </p:sp>
      <p:sp>
        <p:nvSpPr>
          <p:cNvPr id="430" name="Google Shape;43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Equação de Cores (padrão X3D simplificado)</a:t>
            </a:r>
            <a:endParaRPr/>
          </a:p>
        </p:txBody>
      </p:sp>
      <p:sp>
        <p:nvSpPr>
          <p:cNvPr id="431" name="Google Shape;43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64</a:t>
            </a:fld>
            <a:endParaRPr/>
          </a:p>
        </p:txBody>
      </p:sp>
      <p:sp>
        <p:nvSpPr>
          <p:cNvPr id="432" name="Google Shape;432;p54"/>
          <p:cNvSpPr txBox="1"/>
          <p:nvPr/>
        </p:nvSpPr>
        <p:spPr>
          <a:xfrm>
            <a:off x="806950" y="5408925"/>
            <a:ext cx="759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800" u="sng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https://www.web3d.org/documents/specifications/19775-1/V3.3/Part01/components/lighting.html</a:t>
            </a:r>
            <a:r>
              <a:rPr lang="en-BR" sz="800" dirty="0"/>
              <a:t> </a:t>
            </a:r>
            <a:endParaRPr sz="800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777;p75">
            <a:extLst>
              <a:ext uri="{FF2B5EF4-FFF2-40B4-BE49-F238E27FC236}">
                <a16:creationId xmlns:a16="http://schemas.microsoft.com/office/drawing/2014/main" id="{E9A42F31-FA11-F7D4-DBB8-F216FBBD8F0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46" name="Google Shape;546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https://google.github.io/filament/Filament.md.html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47" name="Google Shape;547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457200" y="49172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"/>
              <a:t>Iluminação Global</a:t>
            </a:r>
            <a:endParaRPr/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501529"/>
            <a:ext cx="8839199" cy="363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457200" y="4917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4400"/>
            </a:pPr>
            <a:r>
              <a:rPr lang="en"/>
              <a:t>Iluminação</a:t>
            </a:r>
            <a:endParaRPr/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457200" y="14859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Iluminação global e ray tracing</a:t>
            </a:r>
            <a:endParaRPr sz="2100"/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776" y="2343275"/>
            <a:ext cx="2553148" cy="255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0101" y="2343176"/>
            <a:ext cx="3404467" cy="255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773100" y="4947875"/>
            <a:ext cx="2728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sz="1100" u="sng">
                <a:solidFill>
                  <a:schemeClr val="hlink"/>
                </a:solidFill>
                <a:hlinkClick r:id="rId5"/>
              </a:rPr>
              <a:t>https://en.wikipedia.org/wiki/Cornell_box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6969-6CA3-7262-512F-AF01A7E9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FC20-7C50-4B0A-B709-B47DC48F2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E3810-4A92-1F24-1D8B-A9641853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4030886" cy="2903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F9086-B52D-F539-69EB-4061860F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199"/>
            <a:ext cx="3753866" cy="2918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45E0D-5A73-ACB2-312C-474B636DE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3" y="3025036"/>
            <a:ext cx="3317160" cy="2537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02C90-415A-8E52-6D00-1C9FFB68B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779" y="2752344"/>
            <a:ext cx="3710747" cy="28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en" dirty="0" err="1"/>
              <a:t>Iluminação</a:t>
            </a:r>
            <a:r>
              <a:rPr lang="en" dirty="0"/>
              <a:t> Local vs. Global</a:t>
            </a:r>
            <a:endParaRPr dirty="0"/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02630"/>
            <a:ext cx="8229600" cy="307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0240-94A8-AA05-FAED-DF1C2175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87FC9-EA1B-97BB-D609-4C1922306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F2C76-BC7E-ED15-7968-9C51A1750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70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8781-2D3B-34D3-639A-14B029D8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3390548" cy="2703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B6D37-5335-F71F-DF5D-B3798863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48" y="113717"/>
            <a:ext cx="3008174" cy="266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CEBDC-EE57-9495-09FC-E71CB893D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8" y="2892349"/>
            <a:ext cx="5405882" cy="27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4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930C-FF53-4BF1-B82D-1A34C78E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515D-E6A6-3A6C-B548-C273F0CAA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00D7B-5129-2CEC-3FA3-2426DCBD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660400"/>
            <a:ext cx="6286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Percepções das Observações das Renderizações</a:t>
            </a:r>
            <a:endParaRPr dirty="0"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Revisão: Vetor Normal</a:t>
            </a:r>
            <a:endParaRPr sz="480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2914</Words>
  <Application>Microsoft Macintosh PowerPoint</Application>
  <PresentationFormat>On-screen Show (16:10)</PresentationFormat>
  <Paragraphs>426</Paragraphs>
  <Slides>71</Slides>
  <Notes>68</Notes>
  <HiddenSlides>20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Verdana</vt:lpstr>
      <vt:lpstr>Consolas</vt:lpstr>
      <vt:lpstr>Courier New</vt:lpstr>
      <vt:lpstr>Arial</vt:lpstr>
      <vt:lpstr>Roboto</vt:lpstr>
      <vt:lpstr>Times New Roman</vt:lpstr>
      <vt:lpstr>Calibri</vt:lpstr>
      <vt:lpstr>Personalizar design</vt:lpstr>
      <vt:lpstr>PowerPoint Presentation</vt:lpstr>
      <vt:lpstr>Computação Gráfica</vt:lpstr>
      <vt:lpstr>O que vimos até agora</vt:lpstr>
      <vt:lpstr>Iluminação</vt:lpstr>
      <vt:lpstr>Quais outros efeitos existem?</vt:lpstr>
      <vt:lpstr>Quais outros efeitos existem?</vt:lpstr>
      <vt:lpstr>Iluminação Local vs. Global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O que são Materiais em Computação Gráfica</vt:lpstr>
      <vt:lpstr>Material: difuso</vt:lpstr>
      <vt:lpstr>Material: plástico</vt:lpstr>
      <vt:lpstr>Material: pintura semi-gloss vermelha</vt:lpstr>
      <vt:lpstr>Material: Tinta laca mística Ford</vt:lpstr>
      <vt:lpstr>Material: espelhado</vt:lpstr>
      <vt:lpstr>Material: dourado</vt:lpstr>
      <vt:lpstr>Propriedade dos Materiais</vt:lpstr>
      <vt:lpstr>Definindo Vetores Normais por Face</vt:lpstr>
      <vt:lpstr>Cálculo Local</vt:lpstr>
      <vt:lpstr>Reflexão Difusa</vt:lpstr>
      <vt:lpstr>Reflexão Difusa</vt:lpstr>
      <vt:lpstr>Superfície Faceando</vt:lpstr>
      <vt:lpstr>Propriedades Lambertianas (Difusas)</vt:lpstr>
      <vt:lpstr>Propriedades Lambertianas (Difusas)</vt:lpstr>
      <vt:lpstr>Reflexão Especular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Material</vt:lpstr>
      <vt:lpstr>Novos Nós X3D : NavigationInfo</vt:lpstr>
      <vt:lpstr>Novos Nós X3D : DirectionalLight</vt:lpstr>
      <vt:lpstr>Equação de Cores (padrão X3D simplificado)</vt:lpstr>
      <vt:lpstr>PowerPoint Presentation</vt:lpstr>
      <vt:lpstr>Referências adicionais</vt:lpstr>
      <vt:lpstr>Iluminação Global</vt:lpstr>
      <vt:lpstr>Iluminação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25</cp:revision>
  <dcterms:modified xsi:type="dcterms:W3CDTF">2023-04-14T23:13:42Z</dcterms:modified>
</cp:coreProperties>
</file>